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matic SC"/>
      <p:regular r:id="rId22"/>
      <p:bold r:id="rId23"/>
    </p:embeddedFont>
    <p:embeddedFont>
      <p:font typeface="Source Code Pro"/>
      <p:regular r:id="rId24"/>
      <p:bold r:id="rId25"/>
    </p:embeddedFont>
    <p:embeddedFont>
      <p:font typeface="Oswald"/>
      <p:regular r:id="rId26"/>
      <p:bold r:id="rId27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maticSC-regular.fntdata"/><Relationship Id="rId21" Type="http://schemas.openxmlformats.org/officeDocument/2006/relationships/slide" Target="slides/slide16.xml"/><Relationship Id="rId24" Type="http://schemas.openxmlformats.org/officeDocument/2006/relationships/font" Target="fonts/SourceCodePro-regular.fntdata"/><Relationship Id="rId23" Type="http://schemas.openxmlformats.org/officeDocument/2006/relationships/font" Target="fonts/AmaticS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SourceCodePro-bold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Greetings from Group 16. This is Akriti, Nandeep and Vinod with our pecha kucha on understanding a music rater and his characteristic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From the aggregated data we derived the following rater characteristics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The period of the day when most users voted. As can be seen 66% voting happened in the afternoon/evening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Also as seen in the adjacent graph. Most voting took place in two periods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1 PM to 5 PM which can be attributed to post lunch session most likely 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5 PM to 10 PM  which could be attributed to off office hours (travel back home, post dinner time)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Another characteristic we could insight was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Each user had to rate 4 items and he could do that in one or multiple sessions. Rating was from 0 to 100 scale.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We identified 6 user behaviour patterns</a:t>
            </a:r>
          </a:p>
          <a:p>
            <a:pPr indent="-228600" lvl="2" marL="1371600" rtl="0">
              <a:spcBef>
                <a:spcPts val="0"/>
              </a:spcBef>
              <a:buAutoNum type="romanLcPeriod"/>
            </a:pPr>
            <a:r>
              <a:rPr lang="en-GB"/>
              <a:t>Optimistic who voted all 4 items above 70</a:t>
            </a:r>
          </a:p>
          <a:p>
            <a:pPr indent="-228600" lvl="2" marL="1371600" rtl="0">
              <a:spcBef>
                <a:spcPts val="0"/>
              </a:spcBef>
              <a:buAutoNum type="romanLcPeriod"/>
            </a:pPr>
            <a:r>
              <a:rPr lang="en-GB"/>
              <a:t>Pessimistic who voted all items below 30</a:t>
            </a:r>
          </a:p>
          <a:p>
            <a:pPr indent="-228600" lvl="2" marL="1371600" rtl="0">
              <a:spcBef>
                <a:spcPts val="0"/>
              </a:spcBef>
              <a:buAutoNum type="romanLcPeriod"/>
            </a:pPr>
            <a:r>
              <a:rPr lang="en-GB"/>
              <a:t>Those who voted upper half from 50 to 100</a:t>
            </a:r>
          </a:p>
          <a:p>
            <a:pPr indent="-228600" lvl="2" marL="1371600" rtl="0">
              <a:spcBef>
                <a:spcPts val="0"/>
              </a:spcBef>
              <a:buAutoNum type="romanLcPeriod"/>
            </a:pPr>
            <a:r>
              <a:rPr lang="en-GB"/>
              <a:t>Those who voted lower half from 0 to 50</a:t>
            </a:r>
          </a:p>
          <a:p>
            <a:pPr indent="-228600" lvl="2" marL="1371600" rtl="0">
              <a:spcBef>
                <a:spcPts val="0"/>
              </a:spcBef>
              <a:buAutoNum type="romanLcPeriod"/>
            </a:pPr>
            <a:r>
              <a:rPr lang="en-GB"/>
              <a:t>Those who were indecisive at 50 for all items</a:t>
            </a:r>
          </a:p>
          <a:p>
            <a:pPr indent="-228600" lvl="2" marL="1371600" rtl="0">
              <a:spcBef>
                <a:spcPts val="0"/>
              </a:spcBef>
              <a:buAutoNum type="romanLcPeriod"/>
            </a:pPr>
            <a:r>
              <a:rPr lang="en-GB"/>
              <a:t>Distributed users who ranked each item across the scale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We also made a judgement on user who gave same rating for all four items as biased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And identified those who gave ratings for all items in one sitting or otherwise.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Read from slide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Read from slide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A quick overview of Anaconda and Docker.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Both are different in its own way. Anaconda is a Python distribution for analytics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Docker is a platform/container for seamless distribution of applications across environments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To Summarize…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We were constrained with the amount of metadata that was provided in the dataset..From what we had we could deduce certain rater characteristics.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The understanding of rater characteristics will help us identify segments of genuinely interested music aficionados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Help identify representative group of users for future surveys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Also, help plan and time launch of survey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Understanding the user who rates online music is a challenge given so many variables such as varying tastes, preferences, biases, attention spans, etc.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We decided to explore this theme and came across a huge dataset published by Yahoo Music and wanted to explore that data to see what the data told us about the rater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Yahoo Music was the number one online music site in terms of audience reach and total time spent in March 2007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Sometime in early 2013, Yahoo Music deleted its entire database of artists, and their albums &amp; songs as well as the users' ratings. However, music videos continue to be accessible.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The Dataset represents a snapshot of the Yahoo! Music community's preferences for various musical items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A distinctive feature of this dataset is that user ratings are given to entities of four different types: tracks, albums, artists, and genres.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The dataset contains ratings provided by true Y! Music customers during 1999-2009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Both users and items are represented as meaningless anonymous numbers so that no identifying information is revealed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Of the huge 10GB dataset package provided, we picked up the training dataset that had 4 million rows with a size of ~130 MB and which gets truncated when opened in excel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The dataset provided in txt format required transformation and derived column that would provide some insights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Data preparation involved taking the raw unstructured file and transforming it into a structure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JMP was used to enable the transformation and organize the data into structured format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For insights and analysis purposes, JMP was also used to create aggregates and bring in derived columns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These transformed and aggregates files were stored as csv’s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We explored and worked on a number of technologies such as setting up anaconda instance on aws EC2, anaconda on Ubuntu server and docker tmpnb server on aws EC2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We would like to single out the support provided by our colleague Frans Siswanto for his guidance during our starting challenges. And Wai Tuck for his clarifications and guidance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Infrastructure involved the following steps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We decided on 8vcpu’s, 32 gb memory and 30 GB storage aws ec2 instance considering the amount of processing required and volume of data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As data was huge and had challenges to upload files via jupyter notebook upload option, we had to resort to SCP. WinSCP was used to transfer files to EC2-user instance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Docker and tmpnb server was setup. We encountered another situation when the datafiles transferred did not reflect in the docker image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This required a set of mount scripts with which we could get to mount the files into docker image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These steps helped us launch Jupyter notebook and start ipython coding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We took a two stage approach to our analysis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Step 1 included data exploration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Step 2 included data visualization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Data exploration involved using python code to view basic descriptive stats and plots on the 4 million transformed and aggregated dataset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Data Visualization involved launching tableau server dashboard inline in the notebook for enabling interactive visually appealing visualizations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The 4 million dataset was read into a dataframe and was used to perform some basic descriptive analysis such as row counts and box plots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This was used to understand distinct counts of each attribute we were dealing with and also the distribution of these attributes.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The box plot showed us that we had an almost normal distribution for the attributes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An aggregated dataset was created from the 4 million raw file and read into a dataframe.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This was to understand the distribution of number of distinct users to rank in the training dataset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A Histogram was attempted to make this visualization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The first half of the dashboard is interactive where a user can visualize in a bubble cloud, which item was voted more often and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the corresponding treemap view of the number of votes for which rating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The user could choose directly an item or a range of items or range of rank to interactively visualize the user ratings on items and the ranks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311700" y="392150"/>
            <a:ext cx="8520599" cy="2690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8000"/>
            </a:lvl1pPr>
            <a:lvl2pPr algn="ctr">
              <a:spcBef>
                <a:spcPts val="0"/>
              </a:spcBef>
              <a:buSzPct val="100000"/>
              <a:defRPr sz="8000"/>
            </a:lvl2pPr>
            <a:lvl3pPr algn="ctr">
              <a:spcBef>
                <a:spcPts val="0"/>
              </a:spcBef>
              <a:buSzPct val="100000"/>
              <a:defRPr sz="8000"/>
            </a:lvl3pPr>
            <a:lvl4pPr algn="ctr">
              <a:spcBef>
                <a:spcPts val="0"/>
              </a:spcBef>
              <a:buSzPct val="100000"/>
              <a:defRPr sz="8000"/>
            </a:lvl4pPr>
            <a:lvl5pPr algn="ctr">
              <a:spcBef>
                <a:spcPts val="0"/>
              </a:spcBef>
              <a:buSzPct val="100000"/>
              <a:defRPr sz="8000"/>
            </a:lvl5pPr>
            <a:lvl6pPr algn="ctr">
              <a:spcBef>
                <a:spcPts val="0"/>
              </a:spcBef>
              <a:buSzPct val="100000"/>
              <a:defRPr sz="8000"/>
            </a:lvl6pPr>
            <a:lvl7pPr algn="ctr">
              <a:spcBef>
                <a:spcPts val="0"/>
              </a:spcBef>
              <a:buSzPct val="100000"/>
              <a:defRPr sz="8000"/>
            </a:lvl7pPr>
            <a:lvl8pPr algn="ctr">
              <a:spcBef>
                <a:spcPts val="0"/>
              </a:spcBef>
              <a:buSzPct val="100000"/>
              <a:defRPr sz="8000"/>
            </a:lvl8pPr>
            <a:lvl9pPr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890400"/>
            <a:ext cx="8520599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311700" y="1240275"/>
            <a:ext cx="8520599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33046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2802750" y="802500"/>
            <a:ext cx="3538499" cy="3538499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228675"/>
            <a:ext cx="3999899" cy="334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228675"/>
            <a:ext cx="3999899" cy="334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4000"/>
            </a:lvl1pPr>
            <a:lvl2pPr>
              <a:spcBef>
                <a:spcPts val="0"/>
              </a:spcBef>
              <a:buSzPct val="100000"/>
              <a:defRPr sz="4000"/>
            </a:lvl2pPr>
            <a:lvl3pPr>
              <a:spcBef>
                <a:spcPts val="0"/>
              </a:spcBef>
              <a:buSzPct val="100000"/>
              <a:defRPr sz="4000"/>
            </a:lvl3pPr>
            <a:lvl4pPr>
              <a:spcBef>
                <a:spcPts val="0"/>
              </a:spcBef>
              <a:buSzPct val="100000"/>
              <a:defRPr sz="4000"/>
            </a:lvl4pPr>
            <a:lvl5pPr>
              <a:spcBef>
                <a:spcPts val="0"/>
              </a:spcBef>
              <a:buSzPct val="100000"/>
              <a:defRPr sz="4000"/>
            </a:lvl5pPr>
            <a:lvl6pPr>
              <a:spcBef>
                <a:spcPts val="0"/>
              </a:spcBef>
              <a:buSzPct val="100000"/>
              <a:defRPr sz="4000"/>
            </a:lvl6pPr>
            <a:lvl7pPr>
              <a:spcBef>
                <a:spcPts val="0"/>
              </a:spcBef>
              <a:buSzPct val="100000"/>
              <a:defRPr sz="4000"/>
            </a:lvl7pPr>
            <a:lvl8pPr>
              <a:spcBef>
                <a:spcPts val="0"/>
              </a:spcBef>
              <a:buSzPct val="100000"/>
              <a:defRPr sz="4000"/>
            </a:lvl8pPr>
            <a:lvl9pPr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3000"/>
            </a:lvl1pPr>
            <a:lvl2pPr>
              <a:spcBef>
                <a:spcPts val="0"/>
              </a:spcBef>
              <a:buSzPct val="100000"/>
              <a:defRPr sz="3000"/>
            </a:lvl2pPr>
            <a:lvl3pPr>
              <a:spcBef>
                <a:spcPts val="0"/>
              </a:spcBef>
              <a:buSzPct val="100000"/>
              <a:defRPr sz="3000"/>
            </a:lvl3pPr>
            <a:lvl4pPr>
              <a:spcBef>
                <a:spcPts val="0"/>
              </a:spcBef>
              <a:buSzPct val="100000"/>
              <a:defRPr sz="3000"/>
            </a:lvl4pPr>
            <a:lvl5pPr>
              <a:spcBef>
                <a:spcPts val="0"/>
              </a:spcBef>
              <a:buSzPct val="100000"/>
              <a:defRPr sz="3000"/>
            </a:lvl5pPr>
            <a:lvl6pPr>
              <a:spcBef>
                <a:spcPts val="0"/>
              </a:spcBef>
              <a:buSzPct val="100000"/>
              <a:defRPr sz="3000"/>
            </a:lvl6pPr>
            <a:lvl7pPr>
              <a:spcBef>
                <a:spcPts val="0"/>
              </a:spcBef>
              <a:buSzPct val="100000"/>
              <a:defRPr sz="3000"/>
            </a:lvl7pPr>
            <a:lvl8pPr>
              <a:spcBef>
                <a:spcPts val="0"/>
              </a:spcBef>
              <a:buSzPct val="100000"/>
              <a:defRPr sz="3000"/>
            </a:lvl8pPr>
            <a:lvl9pPr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Shape 38"/>
          <p:cNvSpPr txBox="1"/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400"/>
            </a:lvl1pPr>
            <a:lvl2pPr algn="ctr">
              <a:spcBef>
                <a:spcPts val="0"/>
              </a:spcBef>
              <a:buSzPct val="100000"/>
              <a:defRPr sz="5400"/>
            </a:lvl2pPr>
            <a:lvl3pPr algn="ctr">
              <a:spcBef>
                <a:spcPts val="0"/>
              </a:spcBef>
              <a:buSzPct val="100000"/>
              <a:defRPr sz="5400"/>
            </a:lvl3pPr>
            <a:lvl4pPr algn="ctr">
              <a:spcBef>
                <a:spcPts val="0"/>
              </a:spcBef>
              <a:buSzPct val="100000"/>
              <a:defRPr sz="5400"/>
            </a:lvl4pPr>
            <a:lvl5pPr algn="ctr">
              <a:spcBef>
                <a:spcPts val="0"/>
              </a:spcBef>
              <a:buSzPct val="100000"/>
              <a:defRPr sz="5400"/>
            </a:lvl5pPr>
            <a:lvl6pPr algn="ctr">
              <a:spcBef>
                <a:spcPts val="0"/>
              </a:spcBef>
              <a:buSzPct val="100000"/>
              <a:defRPr sz="5400"/>
            </a:lvl6pPr>
            <a:lvl7pPr algn="ctr">
              <a:spcBef>
                <a:spcPts val="0"/>
              </a:spcBef>
              <a:buSzPct val="100000"/>
              <a:defRPr sz="5400"/>
            </a:lvl7pPr>
            <a:lvl8pPr algn="ctr">
              <a:spcBef>
                <a:spcPts val="0"/>
              </a:spcBef>
              <a:buSzPct val="100000"/>
              <a:defRPr sz="5400"/>
            </a:lvl8pPr>
            <a:lvl9pPr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265500" y="2845222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Relationship Id="rId8" Type="http://schemas.openxmlformats.org/officeDocument/2006/relationships/image" Target="../media/image0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9.png"/><Relationship Id="rId4" Type="http://schemas.openxmlformats.org/officeDocument/2006/relationships/image" Target="../media/image08.jp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2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07.png"/><Relationship Id="rId6" Type="http://schemas.openxmlformats.org/officeDocument/2006/relationships/image" Target="../media/image06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50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64D79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subTitle"/>
          </p:nvPr>
        </p:nvSpPr>
        <p:spPr>
          <a:xfrm>
            <a:off x="311700" y="3890400"/>
            <a:ext cx="8520599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Understanding the Music Rater Characteristic</a:t>
            </a:r>
          </a:p>
        </p:txBody>
      </p:sp>
      <p:sp>
        <p:nvSpPr>
          <p:cNvPr id="53" name="Shape 53"/>
          <p:cNvSpPr txBox="1"/>
          <p:nvPr>
            <p:ph type="ctrTitle"/>
          </p:nvPr>
        </p:nvSpPr>
        <p:spPr>
          <a:xfrm>
            <a:off x="311700" y="392150"/>
            <a:ext cx="8520599" cy="2690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9600"/>
              <a:t>MUSIC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450" y="597412"/>
            <a:ext cx="2279875" cy="22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6878275" y="2495700"/>
            <a:ext cx="2186700" cy="98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r">
              <a:spcBef>
                <a:spcPts val="0"/>
              </a:spcBef>
              <a:buNone/>
            </a:pPr>
            <a:r>
              <a:rPr b="1" lang="en-GB" u="sng">
                <a:latin typeface="Source Code Pro"/>
                <a:ea typeface="Source Code Pro"/>
                <a:cs typeface="Source Code Pro"/>
                <a:sym typeface="Source Code Pro"/>
              </a:rPr>
              <a:t>Group 16</a:t>
            </a:r>
          </a:p>
          <a:p>
            <a:pPr rtl="0" algn="r">
              <a:spcBef>
                <a:spcPts val="0"/>
              </a:spcBef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Akriti Bhatnagar</a:t>
            </a:r>
          </a:p>
          <a:p>
            <a:pPr rtl="0" algn="r">
              <a:spcBef>
                <a:spcPts val="0"/>
              </a:spcBef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Nandeep Nanjappa</a:t>
            </a:r>
          </a:p>
          <a:p>
            <a:pPr algn="r">
              <a:spcBef>
                <a:spcPts val="0"/>
              </a:spcBef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Vinod Subramanian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292850"/>
            <a:ext cx="8520599" cy="532199"/>
          </a:xfrm>
          <a:prstGeom prst="rect">
            <a:avLst/>
          </a:prstGeom>
          <a:solidFill>
            <a:srgbClr val="FFFF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Step 2: Data Visualization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11700" y="1016725"/>
            <a:ext cx="2927399" cy="3621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>
                <a:solidFill>
                  <a:srgbClr val="666666"/>
                </a:solidFill>
                <a:latin typeface="Amatic SC"/>
                <a:ea typeface="Amatic SC"/>
                <a:cs typeface="Amatic SC"/>
                <a:sym typeface="Amatic SC"/>
              </a:rPr>
              <a:t>Rater Characteristic Dashboard 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399025" y="3783725"/>
            <a:ext cx="3822599" cy="90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Derived From Session Time using Tableau Parameters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Period of Day formula: (AM or PM)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-GB" sz="18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	TRIM( SPLIT( [Session Time], "00", -1 )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454100"/>
            <a:ext cx="2833757" cy="115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800" y="2040724"/>
            <a:ext cx="2631824" cy="16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449" y="1454099"/>
            <a:ext cx="2061375" cy="1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4683450" y="3783725"/>
            <a:ext cx="3822599" cy="90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Derived From Session Time using Tableau Binning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Data grouped into 6 bins (Based on Key time periods in a day of a Rater)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7475" y="1809125"/>
            <a:ext cx="2458575" cy="1852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292850"/>
            <a:ext cx="8520599" cy="544200"/>
          </a:xfrm>
          <a:prstGeom prst="rect">
            <a:avLst/>
          </a:prstGeom>
          <a:solidFill>
            <a:srgbClr val="FFFF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Step 2: Data Visualization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311700" y="1016725"/>
            <a:ext cx="2927399" cy="3621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>
                <a:solidFill>
                  <a:srgbClr val="666666"/>
                </a:solidFill>
                <a:latin typeface="Amatic SC"/>
                <a:ea typeface="Amatic SC"/>
                <a:cs typeface="Amatic SC"/>
                <a:sym typeface="Amatic SC"/>
              </a:rPr>
              <a:t>Rater Characteristic Dashboard 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80775"/>
            <a:ext cx="2684675" cy="14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350" y="1524650"/>
            <a:ext cx="2031537" cy="1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350" y="2979500"/>
            <a:ext cx="4048899" cy="10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11700" y="2979500"/>
            <a:ext cx="2684700" cy="1892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Banding of Rater’s Rating Tendency on four ratings</a:t>
            </a:r>
          </a:p>
          <a:p>
            <a:pPr rtl="0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Optimistic:  </a:t>
            </a:r>
            <a:r>
              <a:rPr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Ranked all 4 items &gt;=70</a:t>
            </a:r>
          </a:p>
          <a:p>
            <a:pPr rtl="0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Pessimistic: </a:t>
            </a:r>
            <a:r>
              <a:rPr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Ranked all 4 items &lt;=30</a:t>
            </a:r>
          </a:p>
          <a:p>
            <a:pPr rtl="0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Upper Half:</a:t>
            </a:r>
            <a:r>
              <a:rPr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 ranked all 4 items between 50-100</a:t>
            </a:r>
          </a:p>
          <a:p>
            <a:pPr rtl="0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Lower Half:</a:t>
            </a:r>
            <a:r>
              <a:rPr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 Ranked all 4 items between 0-50</a:t>
            </a:r>
          </a:p>
          <a:p>
            <a:pPr rtl="0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In Decisive: </a:t>
            </a:r>
            <a:r>
              <a:rPr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Ranked all 4 items exactly 50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Distributed: </a:t>
            </a:r>
            <a:r>
              <a:rPr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Ranked all 4 items randomly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5877950" y="1597887"/>
            <a:ext cx="2684700" cy="1188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If Rater has given same rating for all 4 item in his basket then it has been considered as user bias.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If(:Name("N(Rank)") == 4, "Biased", "Unbiased")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3791350" y="4103700"/>
            <a:ext cx="4048799" cy="66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Based on Rater giving rating to all 4 items in his basket in same session or different sessions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292850"/>
            <a:ext cx="8520599" cy="532199"/>
          </a:xfrm>
          <a:prstGeom prst="rect">
            <a:avLst/>
          </a:prstGeom>
          <a:solidFill>
            <a:srgbClr val="00FF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Challenge 1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5586000" y="1102525"/>
            <a:ext cx="32463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just">
              <a:spcBef>
                <a:spcPts val="0"/>
              </a:spcBef>
              <a:buNone/>
            </a:pPr>
            <a:r>
              <a:rPr b="1" lang="en-GB" sz="2400">
                <a:latin typeface="Amatic SC"/>
                <a:ea typeface="Amatic SC"/>
                <a:cs typeface="Amatic SC"/>
                <a:sym typeface="Amatic SC"/>
              </a:rPr>
              <a:t>Uploading 100mB+ data using Jupyter “Upload” option </a:t>
            </a:r>
            <a:r>
              <a:rPr b="1" lang="en-GB" sz="2400" u="sng">
                <a:latin typeface="Amatic SC"/>
                <a:ea typeface="Amatic SC"/>
                <a:cs typeface="Amatic SC"/>
                <a:sym typeface="Amatic SC"/>
              </a:rPr>
              <a:t>FAILS</a:t>
            </a:r>
          </a:p>
          <a:p>
            <a:pPr rtl="0" algn="just">
              <a:spcBef>
                <a:spcPts val="0"/>
              </a:spcBef>
              <a:buNone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algn="just">
              <a:spcBef>
                <a:spcPts val="0"/>
              </a:spcBef>
              <a:buNone/>
            </a:pPr>
            <a:r>
              <a:rPr i="1" lang="en-GB" sz="24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Mozilla browser crashes and Chrome fails to read file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02525"/>
            <a:ext cx="4285148" cy="241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5639275" y="3139175"/>
            <a:ext cx="33561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WinSCP was used to transfer large files into EC2 Instance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50" y="3122370"/>
            <a:ext cx="5166123" cy="147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292850"/>
            <a:ext cx="8520599" cy="544200"/>
          </a:xfrm>
          <a:prstGeom prst="rect">
            <a:avLst/>
          </a:prstGeom>
          <a:solidFill>
            <a:srgbClr val="00FF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Challenge 2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5586000" y="1102525"/>
            <a:ext cx="3246300" cy="126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just">
              <a:spcBef>
                <a:spcPts val="0"/>
              </a:spcBef>
              <a:buNone/>
            </a:pPr>
            <a:r>
              <a:rPr b="1" lang="en-GB" sz="2400">
                <a:latin typeface="Amatic SC"/>
                <a:ea typeface="Amatic SC"/>
                <a:cs typeface="Amatic SC"/>
                <a:sym typeface="Amatic SC"/>
              </a:rPr>
              <a:t>Datafiles are not visible automatically in Jupyter TMPnB Server once loaded into EC2 Instance</a:t>
            </a:r>
          </a:p>
          <a:p>
            <a:pPr rtl="0" algn="just">
              <a:spcBef>
                <a:spcPts val="0"/>
              </a:spcBef>
              <a:buNone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rtl="0" algn="just">
              <a:spcBef>
                <a:spcPts val="0"/>
              </a:spcBef>
              <a:buNone/>
            </a:pPr>
            <a:r>
              <a:rPr lang="en-GB" sz="24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Additional Scripts required to mount data into</a:t>
            </a:r>
            <a:r>
              <a:rPr b="1" lang="en-GB" sz="24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en-GB" sz="24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Docker Image</a:t>
            </a:r>
          </a:p>
          <a:p>
            <a:pPr rtl="0" algn="just">
              <a:spcBef>
                <a:spcPts val="0"/>
              </a:spcBef>
              <a:buNone/>
            </a:pPr>
            <a:r>
              <a:rPr lang="en-GB" sz="24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Scripts need be run every time additional data files loaded into instance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rgbClr val="98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3324"/>
            <a:ext cx="5274300" cy="2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292850"/>
            <a:ext cx="8520599" cy="532199"/>
          </a:xfrm>
          <a:prstGeom prst="rect">
            <a:avLst/>
          </a:prstGeom>
          <a:solidFill>
            <a:srgbClr val="00FF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Anaconda and Docker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43475" y="3478375"/>
            <a:ext cx="26886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311700" y="1930000"/>
            <a:ext cx="42852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000">
                <a:latin typeface="Amatic SC"/>
                <a:ea typeface="Amatic SC"/>
                <a:cs typeface="Amatic SC"/>
                <a:sym typeface="Amatic SC"/>
              </a:rPr>
              <a:t>Free (Open Source) Platform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b="1" lang="en-GB" sz="2000">
                <a:latin typeface="Amatic SC"/>
                <a:ea typeface="Amatic SC"/>
                <a:cs typeface="Amatic SC"/>
                <a:sym typeface="Amatic SC"/>
              </a:rPr>
              <a:t>Python Distribution from Continuum 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000">
                <a:latin typeface="Amatic SC"/>
                <a:ea typeface="Amatic SC"/>
                <a:cs typeface="Amatic SC"/>
                <a:sym typeface="Amatic SC"/>
              </a:rPr>
              <a:t>Includes installers for Python 2. 7, 3.4 and 3.5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000">
                <a:latin typeface="Amatic SC"/>
                <a:ea typeface="Amatic SC"/>
                <a:cs typeface="Amatic SC"/>
                <a:sym typeface="Amatic SC"/>
              </a:rPr>
              <a:t>Available for Windows, OS X &amp;  Linux OS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000">
                <a:latin typeface="Amatic SC"/>
                <a:ea typeface="Amatic SC"/>
                <a:cs typeface="Amatic SC"/>
                <a:sym typeface="Amatic SC"/>
              </a:rPr>
              <a:t>Easy to setup with minimal scripts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b="1" lang="en-GB" sz="2000">
                <a:latin typeface="Amatic SC"/>
                <a:ea typeface="Amatic SC"/>
                <a:cs typeface="Amatic SC"/>
                <a:sym typeface="Amatic SC"/>
              </a:rPr>
              <a:t>Files when loaded in EC2 instance is visible without additional scripts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000">
                <a:latin typeface="Amatic SC"/>
                <a:ea typeface="Amatic SC"/>
                <a:cs typeface="Amatic SC"/>
                <a:sym typeface="Amatic SC"/>
              </a:rPr>
              <a:t>Package includes Jupyter, Pandas and Matplotlib Among others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0" y="1093850"/>
            <a:ext cx="1701727" cy="83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4706400" y="1930000"/>
            <a:ext cx="43758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000">
                <a:latin typeface="Amatic SC"/>
                <a:ea typeface="Amatic SC"/>
                <a:cs typeface="Amatic SC"/>
                <a:sym typeface="Amatic SC"/>
              </a:rPr>
              <a:t>Subscription based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b="1" lang="en-GB" sz="2000">
                <a:latin typeface="Amatic SC"/>
                <a:ea typeface="Amatic SC"/>
                <a:cs typeface="Amatic SC"/>
                <a:sym typeface="Amatic SC"/>
              </a:rPr>
              <a:t>Open platform/container for distributed applications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000">
                <a:latin typeface="Amatic SC"/>
                <a:ea typeface="Amatic SC"/>
                <a:cs typeface="Amatic SC"/>
                <a:sym typeface="Amatic SC"/>
              </a:rPr>
              <a:t>Easily distributable across Environments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000">
                <a:latin typeface="Amatic SC"/>
                <a:ea typeface="Amatic SC"/>
                <a:cs typeface="Amatic SC"/>
                <a:sym typeface="Amatic SC"/>
              </a:rPr>
              <a:t>Packages application with all its dependencies 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000">
                <a:latin typeface="Amatic SC"/>
                <a:ea typeface="Amatic SC"/>
                <a:cs typeface="Amatic SC"/>
                <a:sym typeface="Amatic SC"/>
              </a:rPr>
              <a:t>Available for Windows, OS X &amp; Linux OS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b="1" lang="en-GB" sz="2000">
                <a:latin typeface="Amatic SC"/>
                <a:ea typeface="Amatic SC"/>
                <a:cs typeface="Amatic SC"/>
                <a:sym typeface="Amatic SC"/>
              </a:rPr>
              <a:t>Files when loaded via winscp is not visible until mounted onto the docker with additional scripts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000">
                <a:latin typeface="Amatic SC"/>
                <a:ea typeface="Amatic SC"/>
                <a:cs typeface="Amatic SC"/>
                <a:sym typeface="Amatic SC"/>
              </a:rPr>
              <a:t>Can Package Jupyter, Pandas and Matplotlib Among others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787" y="1176725"/>
            <a:ext cx="27717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292850"/>
            <a:ext cx="8520599" cy="556499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Summarize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100" y="1085852"/>
            <a:ext cx="4453015" cy="37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311700" y="1177550"/>
            <a:ext cx="3791700" cy="363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just">
              <a:spcBef>
                <a:spcPts val="0"/>
              </a:spcBef>
              <a:buNone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Understanding raters and their voting pattern helps organizers to</a:t>
            </a:r>
          </a:p>
          <a:p>
            <a:pPr indent="-381000" lvl="0" marL="457200" rtl="0" algn="just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Cluster genuinely interested Music Aficionados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just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Decide on the representative group of raters to be included in survey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just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lang="en-GB" sz="2400">
                <a:latin typeface="Amatic SC"/>
                <a:ea typeface="Amatic SC"/>
                <a:cs typeface="Amatic SC"/>
                <a:sym typeface="Amatic SC"/>
              </a:rPr>
              <a:t>plan and time launch of survey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4">
            <a:alphaModFix amt="52999"/>
          </a:blip>
          <a:stretch>
            <a:fillRect/>
          </a:stretch>
        </p:blipFill>
        <p:spPr>
          <a:xfrm rot="1239285">
            <a:off x="4074497" y="1213850"/>
            <a:ext cx="1424804" cy="142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64D79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00" y="0"/>
            <a:ext cx="8462599" cy="42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3098850" y="4231275"/>
            <a:ext cx="3221399" cy="803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GB" sz="6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Thank You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292850"/>
            <a:ext cx="8520599" cy="5685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3000"/>
              <a:t>Problem Overview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" y="941450"/>
            <a:ext cx="6929874" cy="389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675" y="941450"/>
            <a:ext cx="24765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8850" y="2732750"/>
            <a:ext cx="1239025" cy="12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7725" y="3287700"/>
            <a:ext cx="1239025" cy="12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4275" y="3763425"/>
            <a:ext cx="1333599" cy="133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292850"/>
            <a:ext cx="8520599" cy="5901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ABout the Raw Data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5390700" y="4698300"/>
            <a:ext cx="3753299" cy="292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GB" sz="1000"/>
              <a:t>http://webscope.sandbox.yahoo.com/catalog.php?datatype=c</a:t>
            </a:r>
          </a:p>
        </p:txBody>
      </p:sp>
      <p:sp>
        <p:nvSpPr>
          <p:cNvPr id="72" name="Shape 72"/>
          <p:cNvSpPr/>
          <p:nvPr/>
        </p:nvSpPr>
        <p:spPr>
          <a:xfrm>
            <a:off x="446100" y="1365925"/>
            <a:ext cx="1573500" cy="1561199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30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4  Million rows</a:t>
            </a:r>
          </a:p>
        </p:txBody>
      </p:sp>
      <p:sp>
        <p:nvSpPr>
          <p:cNvPr id="73" name="Shape 73"/>
          <p:cNvSpPr/>
          <p:nvPr/>
        </p:nvSpPr>
        <p:spPr>
          <a:xfrm>
            <a:off x="2401875" y="1350350"/>
            <a:ext cx="1573500" cy="1561199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~130 MB</a:t>
            </a:r>
          </a:p>
        </p:txBody>
      </p:sp>
      <p:sp>
        <p:nvSpPr>
          <p:cNvPr id="74" name="Shape 74"/>
          <p:cNvSpPr/>
          <p:nvPr/>
        </p:nvSpPr>
        <p:spPr>
          <a:xfrm>
            <a:off x="503625" y="3367175"/>
            <a:ext cx="1573500" cy="1561199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-61900" y="941450"/>
            <a:ext cx="1858499" cy="40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Volume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732825" y="941450"/>
            <a:ext cx="1858499" cy="40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Size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-61900" y="2942700"/>
            <a:ext cx="1858499" cy="40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Variety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475" y="3562475"/>
            <a:ext cx="728599" cy="7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600" y="4075800"/>
            <a:ext cx="650574" cy="65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1732825" y="2934425"/>
            <a:ext cx="1858499" cy="40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Metadata</a:t>
            </a:r>
          </a:p>
        </p:txBody>
      </p:sp>
      <p:sp>
        <p:nvSpPr>
          <p:cNvPr id="81" name="Shape 81"/>
          <p:cNvSpPr/>
          <p:nvPr/>
        </p:nvSpPr>
        <p:spPr>
          <a:xfrm>
            <a:off x="2511925" y="3350625"/>
            <a:ext cx="1573500" cy="1561199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061" y="4450845"/>
            <a:ext cx="828963" cy="2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050" y="4074825"/>
            <a:ext cx="1030780" cy="29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4084" y="3628754"/>
            <a:ext cx="860824" cy="3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9401" y="1097876"/>
            <a:ext cx="2594252" cy="36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4285625" y="2358275"/>
            <a:ext cx="1573500" cy="1561199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The dataset contains ratings provided by true Y! Music customers during 1999-2009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292850"/>
            <a:ext cx="8520599" cy="5442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Data Preparation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875" y="2657195"/>
            <a:ext cx="1582199" cy="222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75" y="1728850"/>
            <a:ext cx="1797296" cy="25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446125" y="1211675"/>
            <a:ext cx="1288500" cy="4088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0000FF"/>
                </a:solidFill>
                <a:latin typeface="Amatic SC"/>
                <a:ea typeface="Amatic SC"/>
                <a:cs typeface="Amatic SC"/>
                <a:sym typeface="Amatic SC"/>
              </a:rPr>
              <a:t>Raw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5022" y="2476572"/>
            <a:ext cx="594187" cy="6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3381462" y="1424175"/>
            <a:ext cx="1582200" cy="4088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0000FF"/>
                </a:solidFill>
                <a:latin typeface="Amatic SC"/>
                <a:ea typeface="Amatic SC"/>
                <a:cs typeface="Amatic SC"/>
                <a:sym typeface="Amatic SC"/>
              </a:rPr>
              <a:t>Transform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7211200" y="1078125"/>
            <a:ext cx="1797299" cy="4088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0000FF"/>
                </a:solidFill>
                <a:latin typeface="Amatic SC"/>
                <a:ea typeface="Amatic SC"/>
                <a:cs typeface="Amatic SC"/>
                <a:sym typeface="Amatic SC"/>
              </a:rPr>
              <a:t>Aggregates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1975" y="1461313"/>
            <a:ext cx="661050" cy="67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5850" y="1932200"/>
            <a:ext cx="2386449" cy="201483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2765850" y="3985075"/>
            <a:ext cx="5214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i="1" lang="en-GB" sz="1000" u="sng"/>
              <a:t>JMP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9500" y="4100862"/>
            <a:ext cx="594175" cy="596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6825" y="1994175"/>
            <a:ext cx="1129024" cy="16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0250" y="2442125"/>
            <a:ext cx="1129024" cy="141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50574" y="3221787"/>
            <a:ext cx="1379574" cy="13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70775" y="3484100"/>
            <a:ext cx="1288500" cy="140395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101075" y="4274475"/>
            <a:ext cx="413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GB" sz="1000" u="sng"/>
              <a:t>txt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5288950" y="2294550"/>
            <a:ext cx="413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GB" sz="1000" u="sng"/>
              <a:t>txt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8329650" y="2001550"/>
            <a:ext cx="5214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GB" sz="1000" u="sng"/>
              <a:t>csv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7155700" y="1446675"/>
            <a:ext cx="1908299" cy="36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Amatic SC"/>
                <a:ea typeface="Amatic SC"/>
                <a:cs typeface="Amatic SC"/>
                <a:sym typeface="Amatic SC"/>
              </a:rPr>
              <a:t>Average 2 million rows each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3240600" y="3927925"/>
            <a:ext cx="1128900" cy="36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Amatic SC"/>
                <a:ea typeface="Amatic SC"/>
                <a:cs typeface="Amatic SC"/>
                <a:sym typeface="Amatic SC"/>
              </a:rPr>
              <a:t>4 million rows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292850"/>
            <a:ext cx="8520599" cy="461699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Infrastructure Preparation</a:t>
            </a:r>
          </a:p>
        </p:txBody>
      </p:sp>
      <p:sp>
        <p:nvSpPr>
          <p:cNvPr id="116" name="Shape 116"/>
          <p:cNvSpPr/>
          <p:nvPr/>
        </p:nvSpPr>
        <p:spPr>
          <a:xfrm>
            <a:off x="2763375" y="2351476"/>
            <a:ext cx="2545019" cy="132786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773" y="1159956"/>
            <a:ext cx="1215840" cy="11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676" y="1137139"/>
            <a:ext cx="1547875" cy="1210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3208475" y="2351475"/>
            <a:ext cx="1858499" cy="40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AWS EC2</a:t>
            </a:r>
          </a:p>
        </p:txBody>
      </p:sp>
      <p:sp>
        <p:nvSpPr>
          <p:cNvPr id="120" name="Shape 120"/>
          <p:cNvSpPr/>
          <p:nvPr/>
        </p:nvSpPr>
        <p:spPr>
          <a:xfrm>
            <a:off x="3262000" y="3069775"/>
            <a:ext cx="679325" cy="408900"/>
          </a:xfrm>
          <a:prstGeom prst="flowChartMagneticDisk">
            <a:avLst/>
          </a:prstGeom>
          <a:solidFill>
            <a:srgbClr val="E6B8AF"/>
          </a:solidFill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1000">
                <a:solidFill>
                  <a:srgbClr val="434343"/>
                </a:solidFill>
              </a:rPr>
              <a:t>EBS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2889350" y="2699375"/>
            <a:ext cx="1342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900"/>
              <a:t>8 vCPUs X 32 GB Memory X 30 GB SSD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7850" y="2760375"/>
            <a:ext cx="693135" cy="461799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3" name="Shape 123"/>
          <p:cNvSpPr txBox="1"/>
          <p:nvPr/>
        </p:nvSpPr>
        <p:spPr>
          <a:xfrm>
            <a:off x="3830900" y="3129237"/>
            <a:ext cx="1342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900"/>
              <a:t>Amazon Linux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557" y="2246175"/>
            <a:ext cx="2733743" cy="15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7150" y="3777097"/>
            <a:ext cx="2421198" cy="10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900" y="2354500"/>
            <a:ext cx="2189600" cy="13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1491550" y="1245450"/>
            <a:ext cx="885599" cy="581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2588000" y="2416425"/>
            <a:ext cx="972899" cy="2790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Step 1: Instance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126900" y="2203650"/>
            <a:ext cx="769799" cy="2790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Step 2: SCP</a:t>
            </a:r>
          </a:p>
        </p:txBody>
      </p:sp>
      <p:sp>
        <p:nvSpPr>
          <p:cNvPr id="130" name="Shape 130"/>
          <p:cNvSpPr/>
          <p:nvPr/>
        </p:nvSpPr>
        <p:spPr>
          <a:xfrm rot="5400000">
            <a:off x="5839175" y="1470300"/>
            <a:ext cx="885599" cy="581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 rot="10800000">
            <a:off x="5686925" y="4019125"/>
            <a:ext cx="885599" cy="581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/>
        </p:nvSpPr>
        <p:spPr>
          <a:xfrm>
            <a:off x="2492200" y="941450"/>
            <a:ext cx="2039399" cy="2790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Step 3: Docker and tnpmb Server Setup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7321575" y="2072475"/>
            <a:ext cx="1450199" cy="2790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Step 5: Jupyter Launch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5386200" y="941450"/>
            <a:ext cx="2039399" cy="2790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Step 4: Mount datafiles in container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3505750" y="4383700"/>
            <a:ext cx="1450199" cy="2790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Step 6: Pyton Notebook</a:t>
            </a:r>
          </a:p>
        </p:txBody>
      </p:sp>
      <p:sp>
        <p:nvSpPr>
          <p:cNvPr id="136" name="Shape 136"/>
          <p:cNvSpPr/>
          <p:nvPr/>
        </p:nvSpPr>
        <p:spPr>
          <a:xfrm>
            <a:off x="126900" y="4019125"/>
            <a:ext cx="2189592" cy="752111"/>
          </a:xfrm>
          <a:prstGeom prst="irregularSeal2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GB">
                <a:latin typeface="Amatic SC"/>
                <a:ea typeface="Amatic SC"/>
                <a:cs typeface="Amatic SC"/>
                <a:sym typeface="Amatic SC"/>
              </a:rPr>
              <a:t>Analysis</a:t>
            </a:r>
          </a:p>
        </p:txBody>
      </p:sp>
      <p:sp>
        <p:nvSpPr>
          <p:cNvPr id="137" name="Shape 137"/>
          <p:cNvSpPr/>
          <p:nvPr/>
        </p:nvSpPr>
        <p:spPr>
          <a:xfrm>
            <a:off x="2219175" y="4255675"/>
            <a:ext cx="555600" cy="279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6628850" y="3893425"/>
            <a:ext cx="2421299" cy="83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Additional Technologies successfully explored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Amatic SC"/>
              <a:buAutoNum type="arabicPeriod"/>
            </a:pPr>
            <a:r>
              <a:rPr b="1" lang="en-GB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Import data into Anaconda instance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Font typeface="Amatic SC"/>
              <a:buAutoNum type="arabicPeriod"/>
            </a:pPr>
            <a:r>
              <a:rPr b="1" lang="en-GB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Import data into UBUNTU Server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950" y="1665413"/>
            <a:ext cx="2711324" cy="31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type="title"/>
          </p:nvPr>
        </p:nvSpPr>
        <p:spPr>
          <a:xfrm>
            <a:off x="311700" y="292850"/>
            <a:ext cx="8520599" cy="495899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Analysis Approach</a:t>
            </a:r>
          </a:p>
        </p:txBody>
      </p:sp>
      <p:sp>
        <p:nvSpPr>
          <p:cNvPr id="145" name="Shape 145"/>
          <p:cNvSpPr/>
          <p:nvPr/>
        </p:nvSpPr>
        <p:spPr>
          <a:xfrm>
            <a:off x="4997975" y="884175"/>
            <a:ext cx="3445199" cy="424499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Amatic SC"/>
                <a:ea typeface="Amatic SC"/>
                <a:cs typeface="Amatic SC"/>
                <a:sym typeface="Amatic SC"/>
              </a:rPr>
              <a:t>Step 2: Data Visualization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311700" y="1323771"/>
            <a:ext cx="3590700" cy="36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Run Python script and produce basic stats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804650" y="1323771"/>
            <a:ext cx="3882000" cy="36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Run Python script to open Tableau Server Instance</a:t>
            </a:r>
          </a:p>
        </p:txBody>
      </p:sp>
      <p:sp>
        <p:nvSpPr>
          <p:cNvPr id="148" name="Shape 148"/>
          <p:cNvSpPr/>
          <p:nvPr/>
        </p:nvSpPr>
        <p:spPr>
          <a:xfrm>
            <a:off x="467150" y="884175"/>
            <a:ext cx="3445199" cy="424499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latin typeface="Amatic SC"/>
                <a:ea typeface="Amatic SC"/>
                <a:cs typeface="Amatic SC"/>
                <a:sym typeface="Amatic SC"/>
              </a:rPr>
              <a:t>Step 1: Data Exploration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150" y="2441050"/>
            <a:ext cx="3684824" cy="2650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25" y="1702775"/>
            <a:ext cx="36766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292850"/>
            <a:ext cx="8520599" cy="532199"/>
          </a:xfrm>
          <a:prstGeom prst="rect">
            <a:avLst/>
          </a:prstGeom>
          <a:solidFill>
            <a:srgbClr val="FFFF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Step 1: Data Exploration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913750"/>
            <a:ext cx="3867261" cy="174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100" y="2659075"/>
            <a:ext cx="3407875" cy="2113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7623" y="913750"/>
            <a:ext cx="2596267" cy="21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1612" y="2324187"/>
            <a:ext cx="24669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87662" y="3571275"/>
            <a:ext cx="1282199" cy="1052699"/>
          </a:xfrm>
          <a:prstGeom prst="wedgeRoundRectCallout">
            <a:avLst>
              <a:gd fmla="val 112341" name="adj1"/>
              <a:gd fmla="val -24682" name="adj2"/>
              <a:gd fmla="val 0" name="adj3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Almost Normal distribution with some attributes showing small skewness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292850"/>
            <a:ext cx="8520599" cy="532199"/>
          </a:xfrm>
          <a:prstGeom prst="rect">
            <a:avLst/>
          </a:prstGeom>
          <a:solidFill>
            <a:srgbClr val="FFFF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Step 1: Data Exploration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75000"/>
            <a:ext cx="4062674" cy="29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300" y="1083075"/>
            <a:ext cx="3121850" cy="15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037" y="2629262"/>
            <a:ext cx="397192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3359087" y="3978450"/>
            <a:ext cx="1282199" cy="1052699"/>
          </a:xfrm>
          <a:prstGeom prst="wedgeRoundRectCallout">
            <a:avLst>
              <a:gd fmla="val 112341" name="adj1"/>
              <a:gd fmla="val -24682" name="adj2"/>
              <a:gd fmla="val 0" name="adj3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Histogram shows that maximum items were voted for ranks  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5A6B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7071"/>
            <a:ext cx="4287000" cy="11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type="title"/>
          </p:nvPr>
        </p:nvSpPr>
        <p:spPr>
          <a:xfrm>
            <a:off x="311700" y="292850"/>
            <a:ext cx="8520599" cy="556499"/>
          </a:xfrm>
          <a:prstGeom prst="rect">
            <a:avLst/>
          </a:prstGeom>
          <a:solidFill>
            <a:srgbClr val="FFFF00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Step 2: Data Visualization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311700" y="1016725"/>
            <a:ext cx="2927399" cy="3621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GB" sz="2400">
                <a:solidFill>
                  <a:srgbClr val="666666"/>
                </a:solidFill>
                <a:latin typeface="Amatic SC"/>
                <a:ea typeface="Amatic SC"/>
                <a:cs typeface="Amatic SC"/>
                <a:sym typeface="Amatic SC"/>
              </a:rPr>
              <a:t>Item and Rating Dashboard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350800" y="1017150"/>
            <a:ext cx="3481500" cy="90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Provide </a:t>
            </a: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Interactive visualization of 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Number of Votes for an Item or Range of Items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matic SC"/>
              <a:buAutoNum type="arabicPeriod"/>
            </a:pPr>
            <a:r>
              <a:rPr b="1" lang="en-GB" sz="1800">
                <a:latin typeface="Amatic SC"/>
                <a:ea typeface="Amatic SC"/>
                <a:cs typeface="Amatic SC"/>
                <a:sym typeface="Amatic SC"/>
              </a:rPr>
              <a:t>Ratings Characteristics for the Item range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1" sz="18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318" y="2571500"/>
            <a:ext cx="7151680" cy="24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